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itter" charset="1" panose="02000000000000000000"/>
      <p:regular r:id="rId10"/>
    </p:embeddedFont>
    <p:embeddedFont>
      <p:font typeface="Bitter Bold" charset="1" panose="02000000000000000000"/>
      <p:regular r:id="rId11"/>
    </p:embeddedFont>
    <p:embeddedFont>
      <p:font typeface="Bitter Italics" charset="1" panose="02000000000000000000"/>
      <p:regular r:id="rId12"/>
    </p:embeddedFont>
    <p:embeddedFont>
      <p:font typeface="DM Sans" charset="1" panose="00000000000000000000"/>
      <p:regular r:id="rId13"/>
    </p:embeddedFont>
    <p:embeddedFont>
      <p:font typeface="DM Sans Bold" charset="1" panose="00000000000000000000"/>
      <p:regular r:id="rId14"/>
    </p:embeddedFont>
    <p:embeddedFont>
      <p:font typeface="DM Sans Italics" charset="1" panose="00000000000000000000"/>
      <p:regular r:id="rId15"/>
    </p:embeddedFont>
    <p:embeddedFont>
      <p:font typeface="DM Sans Bold Italics" charset="1" panose="00000000000000000000"/>
      <p:regular r:id="rId16"/>
    </p:embeddedFont>
    <p:embeddedFont>
      <p:font typeface="Public Sans" charset="1" panose="00000000000000000000"/>
      <p:regular r:id="rId17"/>
    </p:embeddedFont>
    <p:embeddedFont>
      <p:font typeface="Public Sans Bold" charset="1" panose="00000000000000000000"/>
      <p:regular r:id="rId18"/>
    </p:embeddedFont>
    <p:embeddedFont>
      <p:font typeface="Public Sans Italics" charset="1" panose="00000000000000000000"/>
      <p:regular r:id="rId19"/>
    </p:embeddedFont>
    <p:embeddedFont>
      <p:font typeface="Public Sans Bold Italics" charset="1" panose="00000000000000000000"/>
      <p:regular r:id="rId20"/>
    </p:embeddedFont>
    <p:embeddedFont>
      <p:font typeface="Public Sans Thin" charset="1" panose="00000000000000000000"/>
      <p:regular r:id="rId21"/>
    </p:embeddedFont>
    <p:embeddedFont>
      <p:font typeface="Public Sans Thin Italics" charset="1" panose="00000000000000000000"/>
      <p:regular r:id="rId22"/>
    </p:embeddedFont>
    <p:embeddedFont>
      <p:font typeface="Public Sans Medium" charset="1" panose="00000000000000000000"/>
      <p:regular r:id="rId23"/>
    </p:embeddedFont>
    <p:embeddedFont>
      <p:font typeface="Public Sans Medium Italics" charset="1" panose="00000000000000000000"/>
      <p:regular r:id="rId24"/>
    </p:embeddedFont>
    <p:embeddedFont>
      <p:font typeface="Public Sans Heavy" charset="1" panose="00000000000000000000"/>
      <p:regular r:id="rId25"/>
    </p:embeddedFont>
    <p:embeddedFont>
      <p:font typeface="Public Sans Heavy Italics" charset="1" panose="00000000000000000000"/>
      <p:regular r:id="rId26"/>
    </p:embeddedFont>
    <p:embeddedFont>
      <p:font typeface="Open Sans" charset="1" panose="020B0606030504020204"/>
      <p:regular r:id="rId27"/>
    </p:embeddedFont>
    <p:embeddedFont>
      <p:font typeface="Open Sans Bold" charset="1" panose="020B0806030504020204"/>
      <p:regular r:id="rId28"/>
    </p:embeddedFont>
    <p:embeddedFont>
      <p:font typeface="Open Sans Italics" charset="1" panose="020B0606030504020204"/>
      <p:regular r:id="rId29"/>
    </p:embeddedFont>
    <p:embeddedFont>
      <p:font typeface="Open Sans Bold Italics" charset="1" panose="020B0806030504020204"/>
      <p:regular r:id="rId30"/>
    </p:embeddedFont>
    <p:embeddedFont>
      <p:font typeface="Open Sans Light" charset="1" panose="020B0306030504020204"/>
      <p:regular r:id="rId31"/>
    </p:embeddedFont>
    <p:embeddedFont>
      <p:font typeface="Open Sans Light Italics" charset="1" panose="020B0306030504020204"/>
      <p:regular r:id="rId32"/>
    </p:embeddedFont>
    <p:embeddedFont>
      <p:font typeface="Open Sans Ultra-Bold" charset="1" panose="00000000000000000000"/>
      <p:regular r:id="rId33"/>
    </p:embeddedFont>
    <p:embeddedFont>
      <p:font typeface="Open Sans Ultra-Bold Italics"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334595" y="2093633"/>
            <a:ext cx="5157670" cy="6099734"/>
          </a:xfrm>
          <a:custGeom>
            <a:avLst/>
            <a:gdLst/>
            <a:ahLst/>
            <a:cxnLst/>
            <a:rect r="r" b="b" t="t" l="l"/>
            <a:pathLst>
              <a:path h="6099734" w="5157670">
                <a:moveTo>
                  <a:pt x="0" y="0"/>
                </a:moveTo>
                <a:lnTo>
                  <a:pt x="5157670" y="0"/>
                </a:lnTo>
                <a:lnTo>
                  <a:pt x="5157670" y="6099734"/>
                </a:lnTo>
                <a:lnTo>
                  <a:pt x="0" y="6099734"/>
                </a:lnTo>
                <a:lnTo>
                  <a:pt x="0" y="0"/>
                </a:lnTo>
                <a:close/>
              </a:path>
            </a:pathLst>
          </a:custGeom>
          <a:blipFill>
            <a:blip r:embed="rId3"/>
            <a:stretch>
              <a:fillRect l="0" t="0" r="0" b="0"/>
            </a:stretch>
          </a:blipFill>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795735" y="2593366"/>
            <a:ext cx="8987564" cy="3645557"/>
          </a:xfrm>
          <a:prstGeom prst="rect">
            <a:avLst/>
          </a:prstGeom>
        </p:spPr>
        <p:txBody>
          <a:bodyPr anchor="t" rtlCol="false" tIns="0" lIns="0" bIns="0" rIns="0">
            <a:spAutoFit/>
          </a:bodyPr>
          <a:lstStyle/>
          <a:p>
            <a:pPr marL="0" indent="0" lvl="0">
              <a:lnSpc>
                <a:spcPts val="8786"/>
              </a:lnSpc>
            </a:pPr>
            <a:r>
              <a:rPr lang="en-US" sz="8530" spc="264">
                <a:solidFill>
                  <a:srgbClr val="E9DFFF"/>
                </a:solidFill>
                <a:latin typeface="Bitter Bold"/>
              </a:rPr>
              <a:t>DIGITIZATION OF PHYSICAL RECORDS</a:t>
            </a:r>
          </a:p>
        </p:txBody>
      </p:sp>
      <p:sp>
        <p:nvSpPr>
          <p:cNvPr name="TextBox 6" id="6"/>
          <p:cNvSpPr txBox="true"/>
          <p:nvPr/>
        </p:nvSpPr>
        <p:spPr>
          <a:xfrm rot="0">
            <a:off x="1795735" y="6403187"/>
            <a:ext cx="8373976" cy="675640"/>
          </a:xfrm>
          <a:prstGeom prst="rect">
            <a:avLst/>
          </a:prstGeom>
        </p:spPr>
        <p:txBody>
          <a:bodyPr anchor="t" rtlCol="false" tIns="0" lIns="0" bIns="0" rIns="0">
            <a:spAutoFit/>
          </a:bodyPr>
          <a:lstStyle/>
          <a:p>
            <a:pPr marL="0" indent="0" lvl="0">
              <a:lnSpc>
                <a:spcPts val="5480"/>
              </a:lnSpc>
            </a:pPr>
            <a:r>
              <a:rPr lang="en-US" sz="4000" spc="80">
                <a:solidFill>
                  <a:srgbClr val="FFFFFF"/>
                </a:solidFill>
                <a:latin typeface="Bitter"/>
              </a:rPr>
              <a:t>Preet Jain &amp; Aakanksha Pote </a:t>
            </a:r>
          </a:p>
        </p:txBody>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685513" y="3694647"/>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090685" y="1989788"/>
            <a:ext cx="3798588" cy="6307423"/>
          </a:xfrm>
          <a:custGeom>
            <a:avLst/>
            <a:gdLst/>
            <a:ahLst/>
            <a:cxnLst/>
            <a:rect r="r" b="b" t="t" l="l"/>
            <a:pathLst>
              <a:path h="6307423" w="3798588">
                <a:moveTo>
                  <a:pt x="0" y="0"/>
                </a:moveTo>
                <a:lnTo>
                  <a:pt x="3798588" y="0"/>
                </a:lnTo>
                <a:lnTo>
                  <a:pt x="3798588" y="6307424"/>
                </a:lnTo>
                <a:lnTo>
                  <a:pt x="0" y="6307424"/>
                </a:lnTo>
                <a:lnTo>
                  <a:pt x="0" y="0"/>
                </a:lnTo>
                <a:close/>
              </a:path>
            </a:pathLst>
          </a:custGeom>
          <a:blipFill>
            <a:blip r:embed="rId5"/>
            <a:stretch>
              <a:fillRect l="0" t="0" r="0" b="0"/>
            </a:stretch>
          </a:blipFill>
        </p:spPr>
      </p:sp>
      <p:sp>
        <p:nvSpPr>
          <p:cNvPr name="Freeform 5" id="5"/>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871749" y="2104088"/>
            <a:ext cx="7901406" cy="1043178"/>
          </a:xfrm>
          <a:prstGeom prst="rect">
            <a:avLst/>
          </a:prstGeom>
        </p:spPr>
        <p:txBody>
          <a:bodyPr anchor="t" rtlCol="false" tIns="0" lIns="0" bIns="0" rIns="0">
            <a:spAutoFit/>
          </a:bodyPr>
          <a:lstStyle/>
          <a:p>
            <a:pPr marL="0" indent="0" lvl="0">
              <a:lnSpc>
                <a:spcPts val="7416"/>
              </a:lnSpc>
            </a:pPr>
            <a:r>
              <a:rPr lang="en-US" sz="7200">
                <a:solidFill>
                  <a:srgbClr val="FFFFFF"/>
                </a:solidFill>
                <a:latin typeface="Bitter Bold"/>
              </a:rPr>
              <a:t>AMBITION</a:t>
            </a:r>
          </a:p>
        </p:txBody>
      </p:sp>
      <p:sp>
        <p:nvSpPr>
          <p:cNvPr name="TextBox 8" id="8"/>
          <p:cNvSpPr txBox="true"/>
          <p:nvPr/>
        </p:nvSpPr>
        <p:spPr>
          <a:xfrm rot="0">
            <a:off x="1871749" y="3792051"/>
            <a:ext cx="7901406" cy="4281742"/>
          </a:xfrm>
          <a:prstGeom prst="rect">
            <a:avLst/>
          </a:prstGeom>
        </p:spPr>
        <p:txBody>
          <a:bodyPr anchor="t" rtlCol="false" tIns="0" lIns="0" bIns="0" rIns="0">
            <a:spAutoFit/>
          </a:bodyPr>
          <a:lstStyle/>
          <a:p>
            <a:pPr algn="just" marL="0" indent="0" lvl="0">
              <a:lnSpc>
                <a:spcPts val="4469"/>
              </a:lnSpc>
            </a:pPr>
            <a:r>
              <a:rPr lang="en-US" sz="2999" spc="179" u="none">
                <a:solidFill>
                  <a:srgbClr val="FFFFFF"/>
                </a:solidFill>
                <a:latin typeface="DM Sans Bold"/>
              </a:rPr>
              <a:t>To discuss the importamce of digitizing physical records for accessibility and convience. </a:t>
            </a:r>
          </a:p>
          <a:p>
            <a:pPr algn="just" marL="0" indent="0" lvl="0">
              <a:lnSpc>
                <a:spcPts val="4469"/>
              </a:lnSpc>
            </a:pPr>
            <a:r>
              <a:rPr lang="en-US" sz="2999" spc="179" u="none">
                <a:solidFill>
                  <a:srgbClr val="FFFFFF"/>
                </a:solidFill>
                <a:latin typeface="DM Sans Bold"/>
              </a:rPr>
              <a:t>Also to highlight the challenges faced due to </a:t>
            </a:r>
          </a:p>
          <a:p>
            <a:pPr algn="just" marL="0" indent="0" lvl="0">
              <a:lnSpc>
                <a:spcPts val="4469"/>
              </a:lnSpc>
            </a:pPr>
            <a:r>
              <a:rPr lang="en-US" sz="2999" spc="179" u="none">
                <a:solidFill>
                  <a:srgbClr val="FFFFFF"/>
                </a:solidFill>
                <a:latin typeface="DM Sans Bold"/>
              </a:rPr>
              <a:t>regional language and the need for translation.</a:t>
            </a:r>
          </a:p>
          <a:p>
            <a:pPr marL="0" indent="0" lvl="0">
              <a:lnSpc>
                <a:spcPts val="283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067134" y="2639015"/>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48755" y="2996698"/>
            <a:ext cx="6810545" cy="4293604"/>
          </a:xfrm>
          <a:custGeom>
            <a:avLst/>
            <a:gdLst/>
            <a:ahLst/>
            <a:cxnLst/>
            <a:rect r="r" b="b" t="t" l="l"/>
            <a:pathLst>
              <a:path h="4293604" w="6810545">
                <a:moveTo>
                  <a:pt x="0" y="0"/>
                </a:moveTo>
                <a:lnTo>
                  <a:pt x="6810545" y="0"/>
                </a:lnTo>
                <a:lnTo>
                  <a:pt x="6810545" y="4293604"/>
                </a:lnTo>
                <a:lnTo>
                  <a:pt x="0" y="4293604"/>
                </a:lnTo>
                <a:lnTo>
                  <a:pt x="0" y="0"/>
                </a:lnTo>
                <a:close/>
              </a:path>
            </a:pathLst>
          </a:custGeom>
          <a:blipFill>
            <a:blip r:embed="rId7"/>
            <a:stretch>
              <a:fillRect l="0" t="0" r="0" b="0"/>
            </a:stretch>
          </a:blipFill>
        </p:spPr>
      </p:sp>
      <p:sp>
        <p:nvSpPr>
          <p:cNvPr name="TextBox 7" id="7"/>
          <p:cNvSpPr txBox="true"/>
          <p:nvPr/>
        </p:nvSpPr>
        <p:spPr>
          <a:xfrm rot="0">
            <a:off x="1871749" y="2231035"/>
            <a:ext cx="7901406" cy="2045208"/>
          </a:xfrm>
          <a:prstGeom prst="rect">
            <a:avLst/>
          </a:prstGeom>
        </p:spPr>
        <p:txBody>
          <a:bodyPr anchor="t" rtlCol="false" tIns="0" lIns="0" bIns="0" rIns="0">
            <a:spAutoFit/>
          </a:bodyPr>
          <a:lstStyle/>
          <a:p>
            <a:pPr marL="0" indent="0" lvl="0">
              <a:lnSpc>
                <a:spcPts val="7416"/>
              </a:lnSpc>
            </a:pPr>
            <a:r>
              <a:rPr lang="en-US" sz="7200">
                <a:solidFill>
                  <a:srgbClr val="FFFFFF"/>
                </a:solidFill>
                <a:latin typeface="Bitter Bold"/>
              </a:rPr>
              <a:t>INNOVATION OF SOLUTION</a:t>
            </a:r>
          </a:p>
        </p:txBody>
      </p:sp>
      <p:sp>
        <p:nvSpPr>
          <p:cNvPr name="TextBox 8" id="8"/>
          <p:cNvSpPr txBox="true"/>
          <p:nvPr/>
        </p:nvSpPr>
        <p:spPr>
          <a:xfrm rot="0">
            <a:off x="1871749" y="4546574"/>
            <a:ext cx="7901406" cy="3909060"/>
          </a:xfrm>
          <a:prstGeom prst="rect">
            <a:avLst/>
          </a:prstGeom>
        </p:spPr>
        <p:txBody>
          <a:bodyPr anchor="t" rtlCol="false" tIns="0" lIns="0" bIns="0" rIns="0">
            <a:spAutoFit/>
          </a:bodyPr>
          <a:lstStyle/>
          <a:p>
            <a:pPr algn="just" marL="647700" indent="-323850" lvl="1">
              <a:lnSpc>
                <a:spcPts val="4470"/>
              </a:lnSpc>
              <a:buFont typeface="Arial"/>
              <a:buChar char="•"/>
            </a:pPr>
            <a:r>
              <a:rPr lang="en-US" sz="3000" spc="179">
                <a:solidFill>
                  <a:srgbClr val="FFFFFF"/>
                </a:solidFill>
                <a:latin typeface="DM Sans Bold"/>
              </a:rPr>
              <a:t>Explain the use of OCR (Optical Character Recognition) technology to extract text from images.</a:t>
            </a:r>
          </a:p>
          <a:p>
            <a:pPr algn="just" marL="647700" indent="-323850" lvl="1">
              <a:lnSpc>
                <a:spcPts val="4470"/>
              </a:lnSpc>
              <a:buFont typeface="Arial"/>
              <a:buChar char="•"/>
            </a:pPr>
            <a:r>
              <a:rPr lang="en-US" sz="3000" spc="179">
                <a:solidFill>
                  <a:srgbClr val="FFFFFF"/>
                </a:solidFill>
                <a:latin typeface="DM Sans Bold"/>
              </a:rPr>
              <a:t>Describe the use of translation services to convert regional language text to English.</a:t>
            </a:r>
          </a:p>
          <a:p>
            <a:pPr algn="just" marL="0" indent="0" lvl="0">
              <a:lnSpc>
                <a:spcPts val="447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871749" y="2231035"/>
            <a:ext cx="7901406" cy="2045208"/>
          </a:xfrm>
          <a:prstGeom prst="rect">
            <a:avLst/>
          </a:prstGeom>
        </p:spPr>
        <p:txBody>
          <a:bodyPr anchor="t" rtlCol="false" tIns="0" lIns="0" bIns="0" rIns="0">
            <a:spAutoFit/>
          </a:bodyPr>
          <a:lstStyle/>
          <a:p>
            <a:pPr marL="0" indent="0" lvl="0">
              <a:lnSpc>
                <a:spcPts val="7416"/>
              </a:lnSpc>
            </a:pPr>
            <a:r>
              <a:rPr lang="en-US" sz="7200">
                <a:solidFill>
                  <a:srgbClr val="FFFFFF"/>
                </a:solidFill>
                <a:latin typeface="Bitter Bold"/>
              </a:rPr>
              <a:t>SOCIETAL IMPACT </a:t>
            </a:r>
          </a:p>
        </p:txBody>
      </p:sp>
      <p:sp>
        <p:nvSpPr>
          <p:cNvPr name="TextBox 4" id="4"/>
          <p:cNvSpPr txBox="true"/>
          <p:nvPr/>
        </p:nvSpPr>
        <p:spPr>
          <a:xfrm rot="0">
            <a:off x="1871749" y="4477858"/>
            <a:ext cx="7901406" cy="4471035"/>
          </a:xfrm>
          <a:prstGeom prst="rect">
            <a:avLst/>
          </a:prstGeom>
        </p:spPr>
        <p:txBody>
          <a:bodyPr anchor="t" rtlCol="false" tIns="0" lIns="0" bIns="0" rIns="0">
            <a:spAutoFit/>
          </a:bodyPr>
          <a:lstStyle/>
          <a:p>
            <a:pPr algn="just" marL="647700" indent="-323850" lvl="1">
              <a:lnSpc>
                <a:spcPts val="4470"/>
              </a:lnSpc>
              <a:buFont typeface="Arial"/>
              <a:buChar char="•"/>
            </a:pPr>
            <a:r>
              <a:rPr lang="en-US" sz="3000" spc="179">
                <a:solidFill>
                  <a:srgbClr val="FFFFFF"/>
                </a:solidFill>
                <a:latin typeface="DM Sans Bold"/>
              </a:rPr>
              <a:t>Discuss how digitization improves accessibility to information for non-native speakers.</a:t>
            </a:r>
          </a:p>
          <a:p>
            <a:pPr algn="just" marL="647700" indent="-323850" lvl="1">
              <a:lnSpc>
                <a:spcPts val="4470"/>
              </a:lnSpc>
              <a:buFont typeface="Arial"/>
              <a:buChar char="•"/>
            </a:pPr>
            <a:r>
              <a:rPr lang="en-US" sz="3000" spc="179">
                <a:solidFill>
                  <a:srgbClr val="FFFFFF"/>
                </a:solidFill>
                <a:latin typeface="DM Sans Bold"/>
              </a:rPr>
              <a:t>Highlight the benefits for researchers, historians, and government agencies in preserving and accessing historical records.</a:t>
            </a:r>
          </a:p>
          <a:p>
            <a:pPr algn="just" marL="0" indent="0" lvl="0">
              <a:lnSpc>
                <a:spcPts val="4470"/>
              </a:lnSpc>
            </a:pPr>
          </a:p>
        </p:txBody>
      </p:sp>
      <p:pic>
        <p:nvPicPr>
          <p:cNvPr name="Picture 5" id="5"/>
          <p:cNvPicPr>
            <a:picLocks noChangeAspect="true"/>
          </p:cNvPicPr>
          <p:nvPr/>
        </p:nvPicPr>
        <p:blipFill>
          <a:blip r:embed="rId3"/>
          <a:stretch>
            <a:fillRect/>
          </a:stretch>
        </p:blipFill>
        <p:spPr>
          <a:xfrm rot="0">
            <a:off x="9569250" y="887004"/>
            <a:ext cx="8399863" cy="851775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816301" y="8605655"/>
            <a:ext cx="12708107" cy="8595301"/>
          </a:xfrm>
          <a:custGeom>
            <a:avLst/>
            <a:gdLst/>
            <a:ahLst/>
            <a:cxnLst/>
            <a:rect r="r" b="b" t="t" l="l"/>
            <a:pathLst>
              <a:path h="8595301" w="12708107">
                <a:moveTo>
                  <a:pt x="0" y="0"/>
                </a:moveTo>
                <a:lnTo>
                  <a:pt x="12708107" y="0"/>
                </a:lnTo>
                <a:lnTo>
                  <a:pt x="12708107" y="8595301"/>
                </a:lnTo>
                <a:lnTo>
                  <a:pt x="0" y="8595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37478" y="2305285"/>
            <a:ext cx="6637451" cy="5676430"/>
          </a:xfrm>
          <a:custGeom>
            <a:avLst/>
            <a:gdLst/>
            <a:ahLst/>
            <a:cxnLst/>
            <a:rect r="r" b="b" t="t" l="l"/>
            <a:pathLst>
              <a:path h="5676430" w="6637451">
                <a:moveTo>
                  <a:pt x="0" y="0"/>
                </a:moveTo>
                <a:lnTo>
                  <a:pt x="6637450" y="0"/>
                </a:lnTo>
                <a:lnTo>
                  <a:pt x="6637450" y="5676430"/>
                </a:lnTo>
                <a:lnTo>
                  <a:pt x="0" y="5676430"/>
                </a:lnTo>
                <a:lnTo>
                  <a:pt x="0" y="0"/>
                </a:lnTo>
                <a:close/>
              </a:path>
            </a:pathLst>
          </a:custGeom>
          <a:blipFill>
            <a:blip r:embed="rId5"/>
            <a:stretch>
              <a:fillRect l="0" t="0" r="0" b="0"/>
            </a:stretch>
          </a:blipFill>
        </p:spPr>
      </p:sp>
      <p:sp>
        <p:nvSpPr>
          <p:cNvPr name="TextBox 6" id="6"/>
          <p:cNvSpPr txBox="true"/>
          <p:nvPr/>
        </p:nvSpPr>
        <p:spPr>
          <a:xfrm rot="0">
            <a:off x="1871749" y="1143000"/>
            <a:ext cx="7484166" cy="1043178"/>
          </a:xfrm>
          <a:prstGeom prst="rect">
            <a:avLst/>
          </a:prstGeom>
        </p:spPr>
        <p:txBody>
          <a:bodyPr anchor="t" rtlCol="false" tIns="0" lIns="0" bIns="0" rIns="0">
            <a:spAutoFit/>
          </a:bodyPr>
          <a:lstStyle/>
          <a:p>
            <a:pPr marL="0" indent="0" lvl="0">
              <a:lnSpc>
                <a:spcPts val="7416"/>
              </a:lnSpc>
            </a:pPr>
            <a:r>
              <a:rPr lang="en-US" sz="7200">
                <a:solidFill>
                  <a:srgbClr val="FFFFFF"/>
                </a:solidFill>
                <a:latin typeface="Bitter Bold"/>
              </a:rPr>
              <a:t>FUTURE SCOPE</a:t>
            </a:r>
          </a:p>
        </p:txBody>
      </p:sp>
      <p:sp>
        <p:nvSpPr>
          <p:cNvPr name="TextBox 7" id="7"/>
          <p:cNvSpPr txBox="true"/>
          <p:nvPr/>
        </p:nvSpPr>
        <p:spPr>
          <a:xfrm rot="0">
            <a:off x="1871749" y="2100453"/>
            <a:ext cx="7828077" cy="7280910"/>
          </a:xfrm>
          <a:prstGeom prst="rect">
            <a:avLst/>
          </a:prstGeom>
        </p:spPr>
        <p:txBody>
          <a:bodyPr anchor="t" rtlCol="false" tIns="0" lIns="0" bIns="0" rIns="0">
            <a:spAutoFit/>
          </a:bodyPr>
          <a:lstStyle/>
          <a:p>
            <a:pPr algn="just">
              <a:lnSpc>
                <a:spcPts val="4470"/>
              </a:lnSpc>
            </a:pPr>
          </a:p>
          <a:p>
            <a:pPr algn="just" marL="0" indent="0" lvl="0">
              <a:lnSpc>
                <a:spcPts val="4470"/>
              </a:lnSpc>
            </a:pPr>
            <a:r>
              <a:rPr lang="en-US" sz="3000" spc="179">
                <a:solidFill>
                  <a:srgbClr val="FFFFFF"/>
                </a:solidFill>
                <a:latin typeface="DM Sans Bold"/>
              </a:rPr>
              <a:t>Expanding the project to include multiple regional languages will enhance global accessibility and cultural exchange. By digitizing documents in various languages, the project can contribute to preserving diverse cultural heritage and facilitating cross-cultural understanding. This expansion can also lead to the development of multilingual tools for broader document digitization efforts.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660547" y="586916"/>
            <a:ext cx="16966906" cy="9113167"/>
            <a:chOff x="0" y="0"/>
            <a:chExt cx="5679811" cy="3050708"/>
          </a:xfrm>
        </p:grpSpPr>
        <p:sp>
          <p:nvSpPr>
            <p:cNvPr name="Freeform 4" id="4"/>
            <p:cNvSpPr/>
            <p:nvPr/>
          </p:nvSpPr>
          <p:spPr>
            <a:xfrm flipH="false" flipV="false" rot="0">
              <a:off x="0" y="0"/>
              <a:ext cx="5679811" cy="3050708"/>
            </a:xfrm>
            <a:custGeom>
              <a:avLst/>
              <a:gdLst/>
              <a:ahLst/>
              <a:cxnLst/>
              <a:rect r="r" b="b" t="t" l="l"/>
              <a:pathLst>
                <a:path h="3050708" w="5679811">
                  <a:moveTo>
                    <a:pt x="6844" y="0"/>
                  </a:moveTo>
                  <a:lnTo>
                    <a:pt x="5672967" y="0"/>
                  </a:lnTo>
                  <a:cubicBezTo>
                    <a:pt x="5674782" y="0"/>
                    <a:pt x="5676523" y="721"/>
                    <a:pt x="5677807" y="2005"/>
                  </a:cubicBezTo>
                  <a:cubicBezTo>
                    <a:pt x="5679090" y="3288"/>
                    <a:pt x="5679811" y="5029"/>
                    <a:pt x="5679811" y="6844"/>
                  </a:cubicBezTo>
                  <a:lnTo>
                    <a:pt x="5679811" y="3043863"/>
                  </a:lnTo>
                  <a:cubicBezTo>
                    <a:pt x="5679811" y="3045678"/>
                    <a:pt x="5679090" y="3047419"/>
                    <a:pt x="5677807" y="3048703"/>
                  </a:cubicBezTo>
                  <a:cubicBezTo>
                    <a:pt x="5676523" y="3049987"/>
                    <a:pt x="5674782" y="3050708"/>
                    <a:pt x="5672967" y="3050708"/>
                  </a:cubicBezTo>
                  <a:lnTo>
                    <a:pt x="6844" y="3050708"/>
                  </a:lnTo>
                  <a:cubicBezTo>
                    <a:pt x="5029" y="3050708"/>
                    <a:pt x="3288" y="3049987"/>
                    <a:pt x="2005" y="3048703"/>
                  </a:cubicBezTo>
                  <a:cubicBezTo>
                    <a:pt x="721" y="3047419"/>
                    <a:pt x="0" y="3045678"/>
                    <a:pt x="0" y="3043863"/>
                  </a:cubicBezTo>
                  <a:lnTo>
                    <a:pt x="0" y="6844"/>
                  </a:lnTo>
                  <a:cubicBezTo>
                    <a:pt x="0" y="5029"/>
                    <a:pt x="721" y="3288"/>
                    <a:pt x="2005" y="2005"/>
                  </a:cubicBezTo>
                  <a:cubicBezTo>
                    <a:pt x="3288" y="721"/>
                    <a:pt x="5029" y="0"/>
                    <a:pt x="6844" y="0"/>
                  </a:cubicBezTo>
                  <a:close/>
                </a:path>
              </a:pathLst>
            </a:custGeom>
            <a:solidFill>
              <a:srgbClr val="D3C4F6"/>
            </a:solidFill>
          </p:spPr>
        </p:sp>
        <p:sp>
          <p:nvSpPr>
            <p:cNvPr name="TextBox 5" id="5"/>
            <p:cNvSpPr txBox="true"/>
            <p:nvPr/>
          </p:nvSpPr>
          <p:spPr>
            <a:xfrm>
              <a:off x="0" y="85725"/>
              <a:ext cx="5679811" cy="2964983"/>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29815" y="2512850"/>
            <a:ext cx="11828371" cy="1043178"/>
          </a:xfrm>
          <a:prstGeom prst="rect">
            <a:avLst/>
          </a:prstGeom>
        </p:spPr>
        <p:txBody>
          <a:bodyPr anchor="t" rtlCol="false" tIns="0" lIns="0" bIns="0" rIns="0">
            <a:spAutoFit/>
          </a:bodyPr>
          <a:lstStyle/>
          <a:p>
            <a:pPr algn="ctr" marL="0" indent="0" lvl="0">
              <a:lnSpc>
                <a:spcPts val="7416"/>
              </a:lnSpc>
            </a:pPr>
            <a:r>
              <a:rPr lang="en-US" sz="7200">
                <a:solidFill>
                  <a:srgbClr val="0D0750"/>
                </a:solidFill>
                <a:latin typeface="Bitter Bold"/>
              </a:rPr>
              <a:t>CONCLUSION </a:t>
            </a:r>
          </a:p>
        </p:txBody>
      </p:sp>
      <p:sp>
        <p:nvSpPr>
          <p:cNvPr name="TextBox 9" id="9"/>
          <p:cNvSpPr txBox="true"/>
          <p:nvPr/>
        </p:nvSpPr>
        <p:spPr>
          <a:xfrm rot="0">
            <a:off x="3818859" y="4032395"/>
            <a:ext cx="10650281" cy="3909061"/>
          </a:xfrm>
          <a:prstGeom prst="rect">
            <a:avLst/>
          </a:prstGeom>
        </p:spPr>
        <p:txBody>
          <a:bodyPr anchor="t" rtlCol="false" tIns="0" lIns="0" bIns="0" rIns="0">
            <a:spAutoFit/>
          </a:bodyPr>
          <a:lstStyle/>
          <a:p>
            <a:pPr algn="just" marL="0" indent="0" lvl="0">
              <a:lnSpc>
                <a:spcPts val="4469"/>
              </a:lnSpc>
            </a:pPr>
            <a:r>
              <a:rPr lang="en-US" sz="2999" spc="179">
                <a:solidFill>
                  <a:srgbClr val="0D0750"/>
                </a:solidFill>
                <a:latin typeface="DM Sans Bold"/>
              </a:rPr>
              <a:t>Digitizing pre-2014 physical records, especially in regional languages, is crucial for preserving cultural heritage and enhancing accessibility. Converting these documents, such as Hindi, into English makes them readable to a wider audience, emphasizing the importance of digitization in preserving and sharing cultural knowledge.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DAF_vphVAvA</dc:identifier>
  <dcterms:modified xsi:type="dcterms:W3CDTF">2011-08-01T06:04:30Z</dcterms:modified>
  <cp:revision>1</cp:revision>
  <dc:title>Digitization of Physical Records</dc:title>
</cp:coreProperties>
</file>